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62" r:id="rId4"/>
    <p:sldId id="263" r:id="rId5"/>
    <p:sldId id="265" r:id="rId6"/>
    <p:sldId id="269" r:id="rId7"/>
    <p:sldId id="288" r:id="rId8"/>
    <p:sldId id="270" r:id="rId9"/>
    <p:sldId id="271" r:id="rId10"/>
    <p:sldId id="274" r:id="rId11"/>
    <p:sldId id="273" r:id="rId12"/>
    <p:sldId id="266" r:id="rId13"/>
    <p:sldId id="275" r:id="rId14"/>
    <p:sldId id="276" r:id="rId15"/>
    <p:sldId id="277" r:id="rId16"/>
    <p:sldId id="278" r:id="rId17"/>
    <p:sldId id="279" r:id="rId18"/>
    <p:sldId id="280" r:id="rId19"/>
    <p:sldId id="267" r:id="rId20"/>
    <p:sldId id="282" r:id="rId21"/>
    <p:sldId id="281" r:id="rId22"/>
    <p:sldId id="283" r:id="rId23"/>
    <p:sldId id="287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7C86-AB94-4435-A884-047442508DD6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268D7-7222-4736-82A4-7405B3BFB1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05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International </a:t>
            </a:r>
            <a:r>
              <a:rPr lang="fr-FR" sz="1000" dirty="0" err="1"/>
              <a:t>mobility</a:t>
            </a:r>
            <a:r>
              <a:rPr lang="fr-FR" sz="1000" dirty="0"/>
              <a:t> options</a:t>
            </a:r>
          </a:p>
          <a:p>
            <a:r>
              <a:rPr lang="fr-FR" sz="1000" dirty="0"/>
              <a:t>Au travers des stages ;</a:t>
            </a:r>
          </a:p>
          <a:p>
            <a:r>
              <a:rPr lang="fr-FR" sz="1000" dirty="0"/>
              <a:t>En mobilité académique ;</a:t>
            </a:r>
          </a:p>
          <a:p>
            <a:r>
              <a:rPr lang="fr-FR" sz="1000" dirty="0"/>
              <a:t>En faisant un double-diplôme.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8F8-E59D-441E-8F2A-EAAB9FCB75F9}" type="datetime1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32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1DDE-76E3-4E99-8D81-B5F0C3F478D2}" type="datetime1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23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CDB9-4A8B-4CA7-8F52-7CD49403F43A}" type="datetime1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51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D78C-B191-4131-B61B-C03FED76D302}" type="datetime1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E63A-F8DC-4790-972E-9C4816EBBCE4}" type="datetime1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4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09BB-0AEC-4374-991C-EF8CF33A9DAD}" type="datetime1">
              <a:rPr lang="fr-FR" smtClean="0"/>
              <a:t>23/08/2022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58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EA-F967-4F1B-BA7A-0ADC062EBB36}" type="datetime1">
              <a:rPr lang="fr-FR" smtClean="0"/>
              <a:t>23/08/2022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06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F01D-15FA-456A-88A2-B51B134F9699}" type="datetime1">
              <a:rPr lang="fr-FR" smtClean="0"/>
              <a:t>23/08/2022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89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69F7-1D58-4FA9-9D5C-56C699CE9473}" type="datetime1">
              <a:rPr lang="fr-FR" smtClean="0"/>
              <a:t>23/08/2022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93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B26C-2E53-4F49-8ED4-6D52BC6CC620}" type="datetime1">
              <a:rPr lang="fr-FR" smtClean="0"/>
              <a:t>23/08/2022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2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0011-478A-4B46-A28D-95FD3ECAC1CC}" type="datetime1">
              <a:rPr lang="fr-FR" smtClean="0"/>
              <a:t>23/08/2022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42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1194-2BB1-4231-A6EE-2BBF4F03EAA4}" type="datetime1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4CEA-AD42-4713-8CEC-B8461249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93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aiwenn.morvan@ensta-bretagne.f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iwenn.morvan@ensta-bretagne.f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2959" y="0"/>
            <a:ext cx="1251791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FISE 1 STUDENTS</a:t>
            </a:r>
            <a:b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LANGUAGE CLASSES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ACADEMIC YEAR 2022-2023</a:t>
            </a:r>
          </a:p>
          <a:p>
            <a:r>
              <a:rPr lang="fr-FR" b="1" dirty="0"/>
              <a:t>24 August 2022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7719" y="1344168"/>
            <a:ext cx="1408039" cy="45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048" y="4727448"/>
            <a:ext cx="3310128" cy="6224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ENGLISH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4727447"/>
            <a:ext cx="3956304" cy="6224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2. 2</a:t>
            </a:r>
            <a:r>
              <a:rPr lang="fr-FR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LANGUAGES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3736" y="4727447"/>
            <a:ext cx="3928872" cy="6224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3. 3</a:t>
            </a:r>
            <a:r>
              <a:rPr lang="fr-FR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LANGUAGES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ECA-F399-417B-842D-4C07CC10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476"/>
            <a:ext cx="10078329" cy="1132927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English for international mobility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BCECF-733A-452C-8334-4708CFE95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530" y="1698899"/>
            <a:ext cx="9722477" cy="4873625"/>
          </a:xfrm>
        </p:spPr>
        <p:txBody>
          <a:bodyPr>
            <a:normAutofit/>
          </a:bodyPr>
          <a:lstStyle/>
          <a:p>
            <a:r>
              <a:rPr lang="en-US" sz="2800" dirty="0"/>
              <a:t>Language requirements from popular universities attended by ENSTA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Georgia Tech (USA)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/>
              <a:t>TOEFL 94 </a:t>
            </a:r>
            <a:r>
              <a:rPr lang="en-US" sz="2600" dirty="0"/>
              <a:t>Mechanical Engineering/ </a:t>
            </a:r>
            <a:r>
              <a:rPr lang="en-US" sz="2600" b="1" dirty="0"/>
              <a:t>100 </a:t>
            </a:r>
            <a:r>
              <a:rPr lang="en-US" sz="2600" dirty="0"/>
              <a:t>(Electrical &amp; Computer Engineering)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Cranfield (England)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/>
              <a:t>IELTS 6.5/TOEFL 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Heriot-Watt (Scotland)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/>
              <a:t>IELTS 6.0 </a:t>
            </a:r>
            <a:r>
              <a:rPr lang="en-US" sz="2600" dirty="0"/>
              <a:t>average (or equivalent)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443763" y="229110"/>
            <a:ext cx="3677476" cy="118999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Lachell Faure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4246529" y="466073"/>
            <a:ext cx="6832967" cy="167182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/>
              <a:t>Semester 2 Coordinator &amp; Language Referent Teacher for International Academic Mobility</a:t>
            </a:r>
          </a:p>
          <a:p>
            <a:pPr algn="l"/>
            <a:r>
              <a:rPr lang="en-US" sz="3200" dirty="0"/>
              <a:t>Room F009</a:t>
            </a:r>
          </a:p>
          <a:p>
            <a:pPr algn="l"/>
            <a:r>
              <a:rPr lang="en-US" sz="3200" dirty="0"/>
              <a:t>lachell.faure@ensta-bretagne.fr</a:t>
            </a:r>
          </a:p>
          <a:p>
            <a:pPr algn="l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3C36B7-47C9-4C36-9D11-6A4B4B6A1AC1}"/>
              </a:ext>
            </a:extLst>
          </p:cNvPr>
          <p:cNvSpPr txBox="1">
            <a:spLocks/>
          </p:cNvSpPr>
          <p:nvPr/>
        </p:nvSpPr>
        <p:spPr>
          <a:xfrm>
            <a:off x="443763" y="2363274"/>
            <a:ext cx="7991900" cy="4131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Translated transcript reviews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Reference letter reviews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B1, B2+ evaluations for attestations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Development and review of Statement of Purpose/Statement of Intent letters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Academic English -1A Evening Class/2A Module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Exam Structure and question type exercises (TOEFL/IELTS/GRE)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Upper intermediate/Advanced conversation activities and vocabulary building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37744"/>
            <a:ext cx="12192000" cy="72329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2. 2</a:t>
            </a:r>
            <a:r>
              <a:rPr lang="fr-FR" sz="8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LANGUAGES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7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Langues proposées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905360"/>
              </p:ext>
            </p:extLst>
          </p:nvPr>
        </p:nvGraphicFramePr>
        <p:xfrm>
          <a:off x="637032" y="2070481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000751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140214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908231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Niveau débutant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Niveau intermédiaire à avancé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69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Allemand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5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Chinois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8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Espagnol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00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Italien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962976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53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les élèves internationaux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FLE (Français Langue Etrangère)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ou</a:t>
            </a:r>
          </a:p>
          <a:p>
            <a:r>
              <a:rPr lang="fr-FR" dirty="0">
                <a:latin typeface="+mj-lt"/>
              </a:rPr>
              <a:t>FLS (Français Langue Seconde)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t="14667" r="26237" b="15466"/>
          <a:stretch/>
        </p:blipFill>
        <p:spPr>
          <a:xfrm>
            <a:off x="6647688" y="1475201"/>
            <a:ext cx="4791456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des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358128" cy="4351338"/>
          </a:xfrm>
        </p:spPr>
        <p:txBody>
          <a:bodyPr/>
          <a:lstStyle/>
          <a:p>
            <a:r>
              <a:rPr lang="fr-FR" altLang="fr-FR" dirty="0">
                <a:latin typeface="+mj-lt"/>
                <a:cs typeface="Tahoma" pitchFamily="34" charset="0"/>
              </a:rPr>
              <a:t>2 heures/semaine pendant 11 semaines chaque semestre = 44 heures / an</a:t>
            </a:r>
          </a:p>
          <a:p>
            <a:pPr marL="0" indent="0">
              <a:buNone/>
            </a:pPr>
            <a:r>
              <a:rPr lang="fr-FR" altLang="fr-FR" dirty="0">
                <a:latin typeface="+mj-lt"/>
                <a:cs typeface="Tahoma" pitchFamily="34" charset="0"/>
              </a:rPr>
              <a:t>+ travail et apprentissage en autonomie</a:t>
            </a:r>
          </a:p>
          <a:p>
            <a:r>
              <a:rPr lang="fr-FR" altLang="fr-FR" dirty="0">
                <a:latin typeface="+mj-lt"/>
                <a:cs typeface="Tahoma" pitchFamily="34" charset="0"/>
              </a:rPr>
              <a:t>Jour : vendredi</a:t>
            </a:r>
          </a:p>
          <a:p>
            <a:r>
              <a:rPr lang="fr-FR" altLang="fr-FR" dirty="0">
                <a:latin typeface="+mj-lt"/>
                <a:cs typeface="Tahoma" pitchFamily="34" charset="0"/>
              </a:rPr>
              <a:t>Horaires : 8h10-10h05 ou 10h20-12h15 - précisés après le sondage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32" y="1408176"/>
            <a:ext cx="3715512" cy="37155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49040" y="5520408"/>
            <a:ext cx="576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+mj-lt"/>
              </a:rPr>
              <a:t>Premier cours : 16 septembre </a:t>
            </a:r>
          </a:p>
        </p:txBody>
      </p:sp>
    </p:spTree>
    <p:extLst>
      <p:ext uri="{BB962C8B-B14F-4D97-AF65-F5344CB8AC3E}">
        <p14:creationId xmlns:p14="http://schemas.microsoft.com/office/powerpoint/2010/main" val="20784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mentorat : individualisation et suivi de la progression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90801"/>
            <a:ext cx="7446264" cy="4351338"/>
          </a:xfrm>
        </p:spPr>
        <p:txBody>
          <a:bodyPr/>
          <a:lstStyle/>
          <a:p>
            <a:r>
              <a:rPr lang="fr-FR" dirty="0">
                <a:latin typeface="+mj-lt"/>
              </a:rPr>
              <a:t>Face à face de 22 minutes </a:t>
            </a:r>
          </a:p>
          <a:p>
            <a:r>
              <a:rPr lang="fr-FR" dirty="0">
                <a:latin typeface="+mj-lt"/>
              </a:rPr>
              <a:t>Expression orale (12 minutes) + accompagnement/remédiation (10 minutes)</a:t>
            </a:r>
          </a:p>
          <a:p>
            <a:r>
              <a:rPr lang="fr-FR" dirty="0">
                <a:latin typeface="+mj-lt"/>
              </a:rPr>
              <a:t>Travail sur un thème donné : sujet préparé à l’avance ou improvisation (</a:t>
            </a:r>
            <a:r>
              <a:rPr lang="fr-FR" dirty="0" err="1">
                <a:latin typeface="+mj-lt"/>
              </a:rPr>
              <a:t>cf</a:t>
            </a:r>
            <a:r>
              <a:rPr lang="fr-FR" dirty="0">
                <a:latin typeface="+mj-lt"/>
              </a:rPr>
              <a:t> Moodle)</a:t>
            </a:r>
          </a:p>
          <a:p>
            <a:r>
              <a:rPr lang="fr-FR" dirty="0">
                <a:latin typeface="+mj-lt"/>
              </a:rPr>
              <a:t>Epreuve non-notée, mais -4 sur la note de contrôle continu en cas d’absence. </a:t>
            </a:r>
          </a:p>
          <a:p>
            <a:r>
              <a:rPr lang="fr-FR" dirty="0">
                <a:latin typeface="+mj-lt"/>
              </a:rPr>
              <a:t>Certains mentorats peuvent avoir lieu en </a:t>
            </a:r>
            <a:r>
              <a:rPr lang="fr-FR" dirty="0" err="1">
                <a:latin typeface="+mj-lt"/>
              </a:rPr>
              <a:t>visio</a:t>
            </a:r>
            <a:r>
              <a:rPr lang="fr-FR" dirty="0">
                <a:latin typeface="+mj-lt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87" y="1965960"/>
            <a:ext cx="4579049" cy="34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choisir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contenu 4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73273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4A5A76"/>
              </a:buClr>
            </a:pPr>
            <a:r>
              <a:rPr lang="fr-FR" sz="2800" dirty="0">
                <a:latin typeface="+mj-lt"/>
              </a:rPr>
              <a:t>La LV2 vous prépare à la mobilité internationale et au monde du travail. 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4A5A76"/>
              </a:buClr>
            </a:pPr>
            <a:r>
              <a:rPr lang="fr-FR" sz="2800" dirty="0">
                <a:latin typeface="+mj-lt"/>
              </a:rPr>
              <a:t>Le choix de la LV2 dépend de : </a:t>
            </a:r>
          </a:p>
          <a:p>
            <a:pPr lvl="2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4A5A76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+mj-lt"/>
              </a:rPr>
              <a:t>vos projets académiques et professionnels</a:t>
            </a:r>
          </a:p>
          <a:p>
            <a:pPr lvl="2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4A5A76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+mj-lt"/>
              </a:rPr>
              <a:t>vos centres d’intérêts</a:t>
            </a:r>
          </a:p>
          <a:p>
            <a:pPr lvl="2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4A5A76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+mj-lt"/>
              </a:rPr>
              <a:t>vos compétences actuelles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4A5A76"/>
              </a:buClr>
              <a:buNone/>
            </a:pPr>
            <a:endParaRPr lang="fr-FR" sz="20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4A5A76"/>
              </a:buClr>
              <a:buNone/>
            </a:pPr>
            <a:endParaRPr lang="fr-FR" sz="2000" b="1" dirty="0">
              <a:solidFill>
                <a:srgbClr val="005C87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496" y="2388927"/>
            <a:ext cx="3156204" cy="31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5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indiquer son choix à la scolarité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Sondage sur </a:t>
            </a:r>
            <a:r>
              <a:rPr lang="fr-FR" dirty="0" err="1">
                <a:latin typeface="+mj-lt"/>
              </a:rPr>
              <a:t>Aurion</a:t>
            </a:r>
            <a:r>
              <a:rPr lang="fr-FR" dirty="0">
                <a:latin typeface="+mj-lt"/>
              </a:rPr>
              <a:t> ouvert jusqu’au 31 août. </a:t>
            </a:r>
          </a:p>
          <a:p>
            <a:r>
              <a:rPr lang="fr-FR" dirty="0">
                <a:latin typeface="+mj-lt"/>
              </a:rPr>
              <a:t>Une question ? Une hésitation ? Contactez-moi !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Par mail : </a:t>
            </a:r>
            <a:r>
              <a:rPr lang="fr-FR" dirty="0">
                <a:latin typeface="+mj-lt"/>
                <a:hlinkClick r:id="rId2"/>
              </a:rPr>
              <a:t>maiwenn.morvan@ensta-bretagne.fr</a:t>
            </a:r>
            <a:endParaRPr lang="fr-FR" dirty="0">
              <a:latin typeface="+mj-lt"/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Bureau : F007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388766"/>
              </p:ext>
            </p:extLst>
          </p:nvPr>
        </p:nvGraphicFramePr>
        <p:xfrm>
          <a:off x="3874008" y="4090416"/>
          <a:ext cx="8122920" cy="25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640">
                  <a:extLst>
                    <a:ext uri="{9D8B030D-6E8A-4147-A177-3AD203B41FA5}">
                      <a16:colId xmlns:a16="http://schemas.microsoft.com/office/drawing/2014/main" val="3700075193"/>
                    </a:ext>
                  </a:extLst>
                </a:gridCol>
                <a:gridCol w="2707640">
                  <a:extLst>
                    <a:ext uri="{9D8B030D-6E8A-4147-A177-3AD203B41FA5}">
                      <a16:colId xmlns:a16="http://schemas.microsoft.com/office/drawing/2014/main" val="3514021457"/>
                    </a:ext>
                  </a:extLst>
                </a:gridCol>
                <a:gridCol w="2707640">
                  <a:extLst>
                    <a:ext uri="{9D8B030D-6E8A-4147-A177-3AD203B41FA5}">
                      <a16:colId xmlns:a16="http://schemas.microsoft.com/office/drawing/2014/main" val="2690823113"/>
                    </a:ext>
                  </a:extLst>
                </a:gridCol>
              </a:tblGrid>
              <a:tr h="774192">
                <a:tc>
                  <a:txBody>
                    <a:bodyPr/>
                    <a:lstStyle/>
                    <a:p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Niveau débutant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Niveau intermédiaire à avancé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69438"/>
                  </a:ext>
                </a:extLst>
              </a:tr>
              <a:tr h="442691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Allemand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54842"/>
                  </a:ext>
                </a:extLst>
              </a:tr>
              <a:tr h="442691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Chinois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86736"/>
                  </a:ext>
                </a:extLst>
              </a:tr>
              <a:tr h="442691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Espagnol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004808"/>
                  </a:ext>
                </a:extLst>
              </a:tr>
              <a:tr h="442691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Italien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962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35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21208" y="0"/>
            <a:ext cx="12947904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3. 3</a:t>
            </a:r>
            <a:r>
              <a:rPr lang="fr-FR" sz="8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LANGUAGES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14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8" y="1335024"/>
            <a:ext cx="10170238" cy="41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Langues proposées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fr-FR" dirty="0">
                <a:latin typeface="+mj-lt"/>
              </a:rPr>
              <a:t>Allemand</a:t>
            </a:r>
          </a:p>
          <a:p>
            <a:r>
              <a:rPr lang="fr-FR" dirty="0">
                <a:latin typeface="+mj-lt"/>
              </a:rPr>
              <a:t>Arabe</a:t>
            </a:r>
          </a:p>
          <a:p>
            <a:r>
              <a:rPr lang="fr-FR" dirty="0">
                <a:latin typeface="+mj-lt"/>
              </a:rPr>
              <a:t>Chinois</a:t>
            </a:r>
          </a:p>
          <a:p>
            <a:r>
              <a:rPr lang="fr-FR" dirty="0">
                <a:latin typeface="+mj-lt"/>
              </a:rPr>
              <a:t>Espagnol</a:t>
            </a:r>
          </a:p>
          <a:p>
            <a:endParaRPr lang="fr-FR" dirty="0">
              <a:latin typeface="+mj-lt"/>
            </a:endParaRPr>
          </a:p>
          <a:p>
            <a:endParaRPr lang="fr-FR" dirty="0">
              <a:latin typeface="+mj-lt"/>
            </a:endParaRPr>
          </a:p>
          <a:p>
            <a:endParaRPr lang="fr-FR" dirty="0">
              <a:latin typeface="+mj-lt"/>
            </a:endParaRPr>
          </a:p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Italien</a:t>
            </a:r>
          </a:p>
          <a:p>
            <a:r>
              <a:rPr lang="fr-FR" dirty="0">
                <a:latin typeface="+mj-lt"/>
              </a:rPr>
              <a:t>Japonais </a:t>
            </a:r>
          </a:p>
          <a:p>
            <a:r>
              <a:rPr lang="fr-FR" dirty="0">
                <a:latin typeface="+mj-lt"/>
              </a:rPr>
              <a:t>Portugais</a:t>
            </a:r>
          </a:p>
          <a:p>
            <a:r>
              <a:rPr lang="fr-FR" dirty="0">
                <a:latin typeface="+mj-lt"/>
              </a:rPr>
              <a:t>Russe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95" y="4001294"/>
            <a:ext cx="4730705" cy="24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6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Horaires : lundi, mardi ou mercredi, selon le cours (18h45 – 19h15). </a:t>
            </a:r>
          </a:p>
          <a:p>
            <a:r>
              <a:rPr lang="fr-FR" dirty="0">
                <a:latin typeface="+mj-lt"/>
              </a:rPr>
              <a:t>Début des cours : fin septembre/début octobre</a:t>
            </a:r>
          </a:p>
          <a:p>
            <a:r>
              <a:rPr lang="fr-FR" dirty="0">
                <a:latin typeface="+mj-lt"/>
              </a:rPr>
              <a:t>Constitution d’un groupe à partir de 12 élèves</a:t>
            </a:r>
          </a:p>
          <a:p>
            <a:r>
              <a:rPr lang="fr-FR" dirty="0">
                <a:latin typeface="+mj-lt"/>
              </a:rPr>
              <a:t>Toutes les langues sont proposées au niveau débutant</a:t>
            </a:r>
          </a:p>
          <a:p>
            <a:r>
              <a:rPr lang="fr-FR" dirty="0">
                <a:latin typeface="+mj-lt"/>
              </a:rPr>
              <a:t>Deux niveaux pour l’espagnol (débutant et intermédiaire)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Bonification pour les élèves assidus : + 0,5 sur la moyenne de l’UE 3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9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indiquer son choix à la scolarité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Un sondage sera disponible ultérieurement. 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Une question ? Une hésitation ? Contactez-moi !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Par mail : </a:t>
            </a:r>
            <a:r>
              <a:rPr lang="fr-FR" dirty="0">
                <a:latin typeface="+mj-lt"/>
                <a:hlinkClick r:id="rId2"/>
              </a:rPr>
              <a:t>maiwenn.morvan@ensta-bretagne.fr</a:t>
            </a:r>
            <a:endParaRPr lang="fr-FR" dirty="0">
              <a:latin typeface="+mj-lt"/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Bureau : F007</a:t>
            </a:r>
          </a:p>
          <a:p>
            <a:endParaRPr lang="fr-FR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854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21208" y="0"/>
            <a:ext cx="12947904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7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5012" cy="68563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914" t="43443" r="25431" b="11280"/>
          <a:stretch/>
        </p:blipFill>
        <p:spPr>
          <a:xfrm>
            <a:off x="2504340" y="1952840"/>
            <a:ext cx="7882317" cy="40429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091" y="172403"/>
            <a:ext cx="1669414" cy="1647254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592559" y="3258566"/>
            <a:ext cx="1911781" cy="339174"/>
          </a:xfrm>
          <a:prstGeom prst="right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3</a:t>
            </a:fld>
            <a:endParaRPr lang="fr-FR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D7609378-E1DD-4BF1-93F2-C35C84B72C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914" t="11993" r="25431" b="80644"/>
          <a:stretch/>
        </p:blipFill>
        <p:spPr>
          <a:xfrm>
            <a:off x="2504340" y="862224"/>
            <a:ext cx="7882317" cy="6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5012" cy="68563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91" y="172403"/>
            <a:ext cx="1669414" cy="16472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069" t="32887" r="25704" b="34215"/>
          <a:stretch/>
        </p:blipFill>
        <p:spPr>
          <a:xfrm>
            <a:off x="2359151" y="1288730"/>
            <a:ext cx="7809713" cy="29357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65832" y="4471416"/>
            <a:ext cx="6696456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LANGUAGES: B1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5832" y="5147860"/>
            <a:ext cx="6696456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LANGUAGES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ENGLISH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521208"/>
            <a:ext cx="7744968" cy="622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CALENDAR SEMESTER 1 - 2022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" y="1238560"/>
            <a:ext cx="7744968" cy="62242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WEEKS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2192846"/>
            <a:ext cx="7744968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1: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Warmups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Icebreakers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" y="2910198"/>
            <a:ext cx="7744968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2: TOEIC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" y="3627550"/>
            <a:ext cx="7744968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MOCK TOEIC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4344902"/>
            <a:ext cx="7744968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3: Communication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5809687"/>
            <a:ext cx="7744968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5: Social Innovation Project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" y="5062254"/>
            <a:ext cx="7744968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4: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[part 1]</a:t>
            </a:r>
          </a:p>
        </p:txBody>
      </p:sp>
      <p:sp>
        <p:nvSpPr>
          <p:cNvPr id="12" name="Octogone 11"/>
          <p:cNvSpPr/>
          <p:nvPr/>
        </p:nvSpPr>
        <p:spPr>
          <a:xfrm>
            <a:off x="8147304" y="2173327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</a:t>
            </a:r>
          </a:p>
        </p:txBody>
      </p:sp>
      <p:sp>
        <p:nvSpPr>
          <p:cNvPr id="13" name="Octogone 12"/>
          <p:cNvSpPr/>
          <p:nvPr/>
        </p:nvSpPr>
        <p:spPr>
          <a:xfrm>
            <a:off x="8147304" y="2890679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36</a:t>
            </a:r>
          </a:p>
        </p:txBody>
      </p:sp>
      <p:sp>
        <p:nvSpPr>
          <p:cNvPr id="14" name="Octogone 13"/>
          <p:cNvSpPr/>
          <p:nvPr/>
        </p:nvSpPr>
        <p:spPr>
          <a:xfrm>
            <a:off x="8906256" y="2890678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</a:t>
            </a:r>
          </a:p>
        </p:txBody>
      </p:sp>
      <p:sp>
        <p:nvSpPr>
          <p:cNvPr id="15" name="Octogone 14"/>
          <p:cNvSpPr/>
          <p:nvPr/>
        </p:nvSpPr>
        <p:spPr>
          <a:xfrm>
            <a:off x="8147304" y="3608304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</a:t>
            </a:r>
          </a:p>
        </p:txBody>
      </p:sp>
      <p:sp>
        <p:nvSpPr>
          <p:cNvPr id="16" name="Octogone 15"/>
          <p:cNvSpPr/>
          <p:nvPr/>
        </p:nvSpPr>
        <p:spPr>
          <a:xfrm>
            <a:off x="8147304" y="4325383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38</a:t>
            </a:r>
          </a:p>
        </p:txBody>
      </p:sp>
      <p:sp>
        <p:nvSpPr>
          <p:cNvPr id="17" name="Octogone 16"/>
          <p:cNvSpPr/>
          <p:nvPr/>
        </p:nvSpPr>
        <p:spPr>
          <a:xfrm>
            <a:off x="8906256" y="4344902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39</a:t>
            </a:r>
          </a:p>
        </p:txBody>
      </p:sp>
      <p:sp>
        <p:nvSpPr>
          <p:cNvPr id="18" name="Octogone 17"/>
          <p:cNvSpPr/>
          <p:nvPr/>
        </p:nvSpPr>
        <p:spPr>
          <a:xfrm>
            <a:off x="9662160" y="4350841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</a:t>
            </a:r>
          </a:p>
        </p:txBody>
      </p:sp>
      <p:sp>
        <p:nvSpPr>
          <p:cNvPr id="19" name="Octogone 18"/>
          <p:cNvSpPr/>
          <p:nvPr/>
        </p:nvSpPr>
        <p:spPr>
          <a:xfrm>
            <a:off x="10418064" y="4359984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41</a:t>
            </a:r>
          </a:p>
        </p:txBody>
      </p:sp>
      <p:sp>
        <p:nvSpPr>
          <p:cNvPr id="20" name="Octogone 19"/>
          <p:cNvSpPr/>
          <p:nvPr/>
        </p:nvSpPr>
        <p:spPr>
          <a:xfrm>
            <a:off x="11173968" y="4382346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</a:t>
            </a:r>
          </a:p>
        </p:txBody>
      </p:sp>
      <p:sp>
        <p:nvSpPr>
          <p:cNvPr id="21" name="Octogone 20"/>
          <p:cNvSpPr/>
          <p:nvPr/>
        </p:nvSpPr>
        <p:spPr>
          <a:xfrm>
            <a:off x="8147304" y="5042462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</a:t>
            </a:r>
          </a:p>
        </p:txBody>
      </p:sp>
      <p:sp>
        <p:nvSpPr>
          <p:cNvPr id="22" name="Octogone 21"/>
          <p:cNvSpPr/>
          <p:nvPr/>
        </p:nvSpPr>
        <p:spPr>
          <a:xfrm>
            <a:off x="8906256" y="5062254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46</a:t>
            </a:r>
          </a:p>
        </p:txBody>
      </p:sp>
      <p:sp>
        <p:nvSpPr>
          <p:cNvPr id="23" name="Octogone 22"/>
          <p:cNvSpPr/>
          <p:nvPr/>
        </p:nvSpPr>
        <p:spPr>
          <a:xfrm>
            <a:off x="8926067" y="5759540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</a:t>
            </a:r>
          </a:p>
        </p:txBody>
      </p:sp>
      <p:sp>
        <p:nvSpPr>
          <p:cNvPr id="24" name="Octogone 23"/>
          <p:cNvSpPr/>
          <p:nvPr/>
        </p:nvSpPr>
        <p:spPr>
          <a:xfrm>
            <a:off x="9704830" y="5767595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49</a:t>
            </a:r>
          </a:p>
        </p:txBody>
      </p:sp>
      <p:sp>
        <p:nvSpPr>
          <p:cNvPr id="25" name="Octogone 24"/>
          <p:cNvSpPr/>
          <p:nvPr/>
        </p:nvSpPr>
        <p:spPr>
          <a:xfrm>
            <a:off x="10495785" y="5782191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</a:t>
            </a:r>
          </a:p>
        </p:txBody>
      </p:sp>
      <p:sp>
        <p:nvSpPr>
          <p:cNvPr id="26" name="Octogone 25"/>
          <p:cNvSpPr/>
          <p:nvPr/>
        </p:nvSpPr>
        <p:spPr>
          <a:xfrm>
            <a:off x="8147304" y="5759541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47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841" y="5767595"/>
            <a:ext cx="676845" cy="66146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0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119" y="1322247"/>
            <a:ext cx="2404872" cy="24048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6910" y="529789"/>
            <a:ext cx="8035290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AND SUSTAINABLE DEVELOPMENT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30017" t="31145" r="7612" b="43563"/>
          <a:stretch/>
        </p:blipFill>
        <p:spPr>
          <a:xfrm>
            <a:off x="384048" y="3754551"/>
            <a:ext cx="11406433" cy="26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824" y="77900"/>
            <a:ext cx="5941980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TUTORIAL 1: Diagnostic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8" y="781287"/>
            <a:ext cx="5948076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TUTORIAL 2: Tech/TED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Octogone 6"/>
          <p:cNvSpPr/>
          <p:nvPr/>
        </p:nvSpPr>
        <p:spPr>
          <a:xfrm>
            <a:off x="109728" y="1566970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38</a:t>
            </a:r>
          </a:p>
        </p:txBody>
      </p:sp>
      <p:sp>
        <p:nvSpPr>
          <p:cNvPr id="9" name="Octogone 8"/>
          <p:cNvSpPr/>
          <p:nvPr/>
        </p:nvSpPr>
        <p:spPr>
          <a:xfrm>
            <a:off x="110585" y="2319445"/>
            <a:ext cx="713232" cy="661463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1396" y="1566970"/>
            <a:ext cx="4026408" cy="622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Kickoff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1396" y="2319445"/>
            <a:ext cx="4026408" cy="622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Tutorials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t="14467" r="2405" b="32474"/>
          <a:stretch/>
        </p:blipFill>
        <p:spPr>
          <a:xfrm>
            <a:off x="73152" y="3108924"/>
            <a:ext cx="12027808" cy="367822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3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466344"/>
            <a:ext cx="7516368" cy="622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838" y="1325880"/>
            <a:ext cx="4250388" cy="1134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" y="2784524"/>
            <a:ext cx="7516368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MOCK TOEIC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(S1 &amp; S2)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3533334"/>
            <a:ext cx="7516368" cy="6224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 TOEIC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Thursday 11 May 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" y="4861560"/>
            <a:ext cx="7516368" cy="622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For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5610370"/>
            <a:ext cx="7516368" cy="7995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Raphaël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DELAUTRE – F009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raphael.delautre@ensta-bretagne.fr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CEA-AD42-4713-8CEC-B846124986E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5737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648</Words>
  <Application>Microsoft Office PowerPoint</Application>
  <PresentationFormat>Grand écran</PresentationFormat>
  <Paragraphs>172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Thème Office</vt:lpstr>
      <vt:lpstr>FISE 1 STUDENTS LANGUAGE CLASSES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about English for international mobility ?</vt:lpstr>
      <vt:lpstr>Lachell Faure</vt:lpstr>
      <vt:lpstr>Présentation PowerPoint</vt:lpstr>
      <vt:lpstr>Langues proposées</vt:lpstr>
      <vt:lpstr>Pour les élèves internationaux </vt:lpstr>
      <vt:lpstr>Modalités des cours</vt:lpstr>
      <vt:lpstr>Le mentorat : individualisation et suivi de la progression</vt:lpstr>
      <vt:lpstr>Comment choisir ?</vt:lpstr>
      <vt:lpstr>Comment indiquer son choix à la scolarité ?</vt:lpstr>
      <vt:lpstr>Présentation PowerPoint</vt:lpstr>
      <vt:lpstr>Langues proposées </vt:lpstr>
      <vt:lpstr>Modalités </vt:lpstr>
      <vt:lpstr>Comment indiquer son choix à la scolarité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 1</dc:title>
  <dc:creator>Utilisateur Windows</dc:creator>
  <cp:lastModifiedBy>Utilisateur Windows</cp:lastModifiedBy>
  <cp:revision>107</cp:revision>
  <dcterms:created xsi:type="dcterms:W3CDTF">2022-05-14T04:57:12Z</dcterms:created>
  <dcterms:modified xsi:type="dcterms:W3CDTF">2022-08-23T15:58:11Z</dcterms:modified>
</cp:coreProperties>
</file>